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79" r:id="rId4"/>
    <p:sldId id="268" r:id="rId5"/>
    <p:sldId id="267" r:id="rId6"/>
    <p:sldId id="269" r:id="rId7"/>
    <p:sldId id="270" r:id="rId8"/>
    <p:sldId id="271" r:id="rId9"/>
    <p:sldId id="272" r:id="rId10"/>
    <p:sldId id="274" r:id="rId11"/>
    <p:sldId id="280" r:id="rId12"/>
    <p:sldId id="277" r:id="rId13"/>
    <p:sldId id="276" r:id="rId14"/>
    <p:sldId id="278" r:id="rId15"/>
    <p:sldId id="281" r:id="rId16"/>
    <p:sldId id="282" r:id="rId17"/>
    <p:sldId id="283" r:id="rId18"/>
    <p:sldId id="284" r:id="rId19"/>
    <p:sldId id="285" r:id="rId20"/>
    <p:sldId id="286" r:id="rId21"/>
    <p:sldId id="258" r:id="rId22"/>
    <p:sldId id="28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CF8"/>
    <a:srgbClr val="6F91C8"/>
    <a:srgbClr val="3F65AA"/>
    <a:srgbClr val="E43866"/>
    <a:srgbClr val="436CB7"/>
    <a:srgbClr val="487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2"/>
    <p:restoredTop sz="97714"/>
  </p:normalViewPr>
  <p:slideViewPr>
    <p:cSldViewPr snapToGrid="0" snapToObjects="1">
      <p:cViewPr varScale="1">
        <p:scale>
          <a:sx n="65" d="100"/>
          <a:sy n="6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B34E3CD0-0912-D54D-99F1-5FF9CB7B0B82}" type="datetimeFigureOut">
              <a:rPr lang="es-CO" smtClean="0"/>
              <a:pPr/>
              <a:t>12/04/2019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A46854C-106E-CE40-A693-94E4F3F3AA7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097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844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9494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20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130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0405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825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483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1911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32313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0526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57300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46854C-106E-CE40-A693-94E4F3F3AA78}" type="slidenum">
              <a:rPr lang="es-CO" smtClean="0"/>
              <a:pPr/>
              <a:t>18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511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38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72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28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553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44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283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646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71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E37E-05F4-674C-AD4E-2106243F5975}" type="datetimeFigureOut">
              <a:rPr lang="es-CO" smtClean="0"/>
              <a:t>12/04/2019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F0B8E-66C2-2049-9E7A-AFFB689CC9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93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EC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D690E37E-05F4-674C-AD4E-2106243F5975}" type="datetimeFigureOut">
              <a:rPr lang="es-CO" smtClean="0"/>
              <a:pPr/>
              <a:t>12/04/2019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16F0B8E-66C2-2049-9E7A-AFFB689CC94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26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 /><Relationship Id="rId2" Type="http://schemas.openxmlformats.org/officeDocument/2006/relationships/image" Target="../media/image3.emf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.png" /><Relationship Id="rId4" Type="http://schemas.openxmlformats.org/officeDocument/2006/relationships/image" Target="../media/image5.emf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C6E5F6D-E708-2541-A0C8-768542CA1B2A}"/>
              </a:ext>
            </a:extLst>
          </p:cNvPr>
          <p:cNvSpPr/>
          <p:nvPr/>
        </p:nvSpPr>
        <p:spPr>
          <a:xfrm>
            <a:off x="0" y="0"/>
            <a:ext cx="6306288" cy="6858000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90E59F-664F-B247-BABD-CC1CDF8ED2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4962" y="2880442"/>
            <a:ext cx="5767388" cy="109711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34CD10D-905D-3947-A650-33A2203D5DC4}"/>
              </a:ext>
            </a:extLst>
          </p:cNvPr>
          <p:cNvSpPr txBox="1"/>
          <p:nvPr/>
        </p:nvSpPr>
        <p:spPr>
          <a:xfrm>
            <a:off x="6424612" y="4857951"/>
            <a:ext cx="57673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DE FORMACIÓN COMPLEMENTARIA - ENS</a:t>
            </a:r>
          </a:p>
          <a:p>
            <a:pPr algn="ctr"/>
            <a:endParaRPr lang="es-CO" sz="2000" b="1" dirty="0">
              <a:solidFill>
                <a:srgbClr val="436C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Subdirección de Aseguramiento de la Calidad de la Educación Superior </a:t>
            </a:r>
          </a:p>
          <a:p>
            <a:pPr algn="ctr"/>
            <a:r>
              <a:rPr lang="es-CO" sz="2000" b="1" dirty="0">
                <a:solidFill>
                  <a:srgbClr val="436C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7798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los trámites 2  etapa de evaluación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C14FF-BE83-4242-9203-1F63DDCCD022}"/>
              </a:ext>
            </a:extLst>
          </p:cNvPr>
          <p:cNvSpPr txBox="1"/>
          <p:nvPr/>
        </p:nvSpPr>
        <p:spPr>
          <a:xfrm>
            <a:off x="-695069" y="3663413"/>
            <a:ext cx="45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Estado a la fecha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910840" y="2657818"/>
            <a:ext cx="77571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Radicadas en la UAC del MEN para notificación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4 AUTOS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 sin responder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 sin comunicarse la ENS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3 CONDICIONADAS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2 Sin recurso de reposición  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 Con recurso de reposición radicado que pasa a Evaluación en Sala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3 EN REVISION Y FIRMAS DEL ACTO ADMINISTRATIVO 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 Que salieron de Sala de Evaluación el 28 de marzo </a:t>
            </a:r>
          </a:p>
        </p:txBody>
      </p:sp>
    </p:spTree>
    <p:extLst>
      <p:ext uri="{BB962C8B-B14F-4D97-AF65-F5344CB8AC3E}">
        <p14:creationId xmlns:p14="http://schemas.microsoft.com/office/powerpoint/2010/main" val="21611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413274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3ECF8"/>
                </a:solidFill>
              </a:rPr>
              <a:t>VERIFICACIÓN DE LAS CONDICIONES BÁSICAS DE CALIDAD DEL PFC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672543"/>
            <a:ext cx="1041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C14FF-BE83-4242-9203-1F63DDCCD022}"/>
              </a:ext>
            </a:extLst>
          </p:cNvPr>
          <p:cNvSpPr txBox="1"/>
          <p:nvPr/>
        </p:nvSpPr>
        <p:spPr>
          <a:xfrm>
            <a:off x="2035277" y="3096571"/>
            <a:ext cx="75806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Sala de Evaluación de Educación </a:t>
            </a:r>
          </a:p>
          <a:p>
            <a:pPr algn="ctr"/>
            <a:r>
              <a:rPr lang="es-MX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</a:t>
            </a:r>
          </a:p>
          <a:p>
            <a:pPr algn="ctr"/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Comisión Nacional Intersectorial de </a:t>
            </a:r>
          </a:p>
          <a:p>
            <a:pPr algn="ctr"/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Aseguramiento de la Calidad de la Educación Superior</a:t>
            </a:r>
          </a:p>
          <a:p>
            <a:pPr algn="ctr"/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CONACES –</a:t>
            </a:r>
            <a:endParaRPr lang="es-MX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41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800" b="1" dirty="0">
                <a:latin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4790 de 2008</a:t>
            </a:r>
            <a:endParaRPr lang="es-MX" sz="1600" b="1" dirty="0">
              <a:solidFill>
                <a:srgbClr val="E3EC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10413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C14FF-BE83-4242-9203-1F63DDCCD022}"/>
              </a:ext>
            </a:extLst>
          </p:cNvPr>
          <p:cNvSpPr txBox="1"/>
          <p:nvPr/>
        </p:nvSpPr>
        <p:spPr>
          <a:xfrm>
            <a:off x="176981" y="3663413"/>
            <a:ext cx="2733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Condiciones Básicas</a:t>
            </a:r>
          </a:p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 Calidad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601124" y="1917921"/>
            <a:ext cx="87627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Pertinencia del programa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el desempeño docente en preescolar y básica primaria.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Propuesta curricular y plan de estudios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acordes al PEI y las necesidades de formación de un maestro que atiende niños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Innovaciones en el campo educativo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fomenten el desarrollo del pensamiento crítico-investigativo.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Espacios de proyección social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vínculos ENS con su entorno.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s-ES" sz="2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docente y directivo docente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garantice el cumplimiento de los objetivos de la formación complementaria.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Medios educativos y mediaciones pedagógicas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faciliten el aprendizaje.</a:t>
            </a:r>
          </a:p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Infraestructura y dotación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para la formación integral de los estudiantes, acordes con la estrategia pedagógica y el contexto.</a:t>
            </a:r>
          </a:p>
        </p:txBody>
      </p:sp>
    </p:spTree>
    <p:extLst>
      <p:ext uri="{BB962C8B-B14F-4D97-AF65-F5344CB8AC3E}">
        <p14:creationId xmlns:p14="http://schemas.microsoft.com/office/powerpoint/2010/main" val="127407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E3EC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4790 de 2008</a:t>
            </a:r>
            <a:endParaRPr lang="es-MX" sz="2400" b="1" dirty="0">
              <a:solidFill>
                <a:srgbClr val="E3EC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C14FF-BE83-4242-9203-1F63DDCCD022}"/>
              </a:ext>
            </a:extLst>
          </p:cNvPr>
          <p:cNvSpPr txBox="1"/>
          <p:nvPr/>
        </p:nvSpPr>
        <p:spPr>
          <a:xfrm>
            <a:off x="176981" y="3663413"/>
            <a:ext cx="2733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</a:p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Básicas </a:t>
            </a:r>
          </a:p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de Calidad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713703" y="2043678"/>
            <a:ext cx="865014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Autoevaluación</a:t>
            </a: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coherencia con el plan de mejoramiento.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Plan de seguimiento a egresados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Prácticas docentes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el proceso de formación complementaria.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Contenidos del plan de estudios y prácticas pedagógicas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relacionadas con los temas de enseñanza obligatoria en la educación preescolar y básica primaria. </a:t>
            </a:r>
          </a:p>
          <a:p>
            <a:pPr>
              <a:spcAft>
                <a:spcPts val="600"/>
              </a:spcAft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Modalidades de atención educativa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a poblaciones con limitaciones físicas, sensoriales, cognoscitivas, psíquicas, emocionales o con capacidades intelectuales excepcionales en el plan de estudios de la FC. </a:t>
            </a:r>
          </a:p>
          <a:p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Estructura administrativa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que garantice un manejo adecuado de los recursos financieros para el programa de formación complementaria.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91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875936" y="2561191"/>
            <a:ext cx="8487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 </a:t>
            </a:r>
            <a:r>
              <a:rPr lang="es-ES" sz="2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situ </a:t>
            </a: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parte del par o pares académicos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Informe del par o pares académicos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la información disponible por parte de un Integrante de la Sala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Informe preliminar de verificación por parte del Integrante de la Sala designado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Concepto por parte de la Sala de Evaluación de Educación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(Autorizar o Condicionar)</a:t>
            </a: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>
            <a:off x="707010" y="3838464"/>
            <a:ext cx="2345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2611596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3244644" y="2561191"/>
            <a:ext cx="811920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Maestro del PFC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Concepto favorable de la Secretaría de Educación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Anexos aportados por la ENS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disponible en la web institucional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del par o de pares académicos </a:t>
            </a:r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(Incluyendo observaciones al mismo por parte de la ENS)</a:t>
            </a:r>
            <a:endParaRPr lang="es-ES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ES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Informe preliminar de verificación por parte de Integrante de la Sala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>
            <a:off x="707009" y="3639729"/>
            <a:ext cx="2345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Documentos de Referencia</a:t>
            </a:r>
          </a:p>
        </p:txBody>
      </p:sp>
    </p:spTree>
    <p:extLst>
      <p:ext uri="{BB962C8B-B14F-4D97-AF65-F5344CB8AC3E}">
        <p14:creationId xmlns:p14="http://schemas.microsoft.com/office/powerpoint/2010/main" val="920775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344994" y="2465998"/>
            <a:ext cx="90188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Articulación del PFC con el PEI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la ENS, en los cuales se evidencia tanto la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pertinencia de los programas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sociedad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como del trabajo que se desarrolla desde las instituciones.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Se refleja un carácter creativo e innovador de las diversas instituciones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además de su relevancia y aporte para la sociedad, tanto a nivel local como regional. 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 un adecuado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aprovechamiento de los recursos del contexto 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cual están inmersas las instituciones, lo cual pone en evidencia que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centro de la acción pedagógica de los PFC está dado por las características de sus poblaciones y sus contextos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además de reflejarse un vínculo institucional con el entorno. 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 rot="16200000">
            <a:off x="456287" y="4052745"/>
            <a:ext cx="23459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</a:p>
        </p:txBody>
      </p:sp>
    </p:spTree>
    <p:extLst>
      <p:ext uri="{BB962C8B-B14F-4D97-AF65-F5344CB8AC3E}">
        <p14:creationId xmlns:p14="http://schemas.microsoft.com/office/powerpoint/2010/main" val="205033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2403987" y="2397160"/>
            <a:ext cx="89598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propuestas curriculares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los PFC están orientadas y desarrolladas desde los principios pedagógicos de la educabilidad, la </a:t>
            </a:r>
            <a:r>
              <a:rPr lang="es-CO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enseñabilidad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pedagogía y los contextos, las cuales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aportan a la formación requerida para el desempeño docente en la educación preescolar y la básica primaria.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 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Toman en cuenta las problemáticas del entorno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y están orientadas a posibilitar una formación contextualizada,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desde una concepción flexible y fundamentada de infancia(s), inclusión y diversidad.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Aportan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formación pedagógica para la atención a poblaciones con necesidades educativas especiales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desarrollando conciencia e interés por la integración de estas poblaciones en el contexto escolar.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 rot="16200000">
            <a:off x="324465" y="3861020"/>
            <a:ext cx="2477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</a:p>
        </p:txBody>
      </p:sp>
    </p:spTree>
    <p:extLst>
      <p:ext uri="{BB962C8B-B14F-4D97-AF65-F5344CB8AC3E}">
        <p14:creationId xmlns:p14="http://schemas.microsoft.com/office/powerpoint/2010/main" val="3405149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1395319" y="2108852"/>
            <a:ext cx="996853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Reportan procesos de sistematización de experiencias 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generación de referentes sobre las prácticas educativas y pedagógicas, las cuales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relacionan con los temas de enseñanza en la educación preescolar y básica primaria. </a:t>
            </a:r>
          </a:p>
          <a:p>
            <a:pPr marL="3429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En general,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disponen del personal docente y directivo necesario para el adecuado funcionamiento del PFC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, el cual cuenta con la cualificación y la experiencia requerida para apoyar adecuadamente los procesos de formación.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Se evidencia un adecuado acompañamiento y seguimiento de los procesos de formación de los estudiantes.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Reportan un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adecuado manejo de los recursos financieros</a:t>
            </a:r>
            <a:r>
              <a:rPr 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además de contar con recursos específicos para el funcionamiento del PFC.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ENS, particularmente las ubicadas en pueblos o pequeñas ciudades,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desarrollan proyectos y programas de proyección social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los cuales impactan positivamente en la región y hacen que dichas instituciones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se constituyan en un referente importante para la comunidad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 rot="16200000">
            <a:off x="-162225" y="3872711"/>
            <a:ext cx="2477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FORTALEZAS</a:t>
            </a:r>
          </a:p>
        </p:txBody>
      </p:sp>
    </p:spTree>
    <p:extLst>
      <p:ext uri="{BB962C8B-B14F-4D97-AF65-F5344CB8AC3E}">
        <p14:creationId xmlns:p14="http://schemas.microsoft.com/office/powerpoint/2010/main" val="13900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1666567" y="2108852"/>
            <a:ext cx="9697281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rgbClr val="002060"/>
                </a:solidFill>
              </a:rPr>
              <a:t>Si bien </a:t>
            </a:r>
            <a:r>
              <a:rPr lang="es-CO" sz="2000" b="1" dirty="0">
                <a:solidFill>
                  <a:srgbClr val="002060"/>
                </a:solidFill>
              </a:rPr>
              <a:t>se reconoce el esfuerzo realizado por las ENS para recuperar su memoria institucional </a:t>
            </a:r>
            <a:r>
              <a:rPr lang="es-CO" sz="2000" dirty="0">
                <a:solidFill>
                  <a:srgbClr val="002060"/>
                </a:solidFill>
              </a:rPr>
              <a:t>y recolectar información útil para construir los informes de autoevaluación requeridos, varios de estos informes </a:t>
            </a:r>
            <a:r>
              <a:rPr lang="es-CO" sz="2000" b="1" dirty="0">
                <a:solidFill>
                  <a:srgbClr val="002060"/>
                </a:solidFill>
              </a:rPr>
              <a:t>no reportan todos los datos esperados</a:t>
            </a:r>
            <a:r>
              <a:rPr lang="es-CO" sz="2000" dirty="0">
                <a:solidFill>
                  <a:srgbClr val="002060"/>
                </a:solidFill>
              </a:rPr>
              <a:t>, otros </a:t>
            </a:r>
            <a:r>
              <a:rPr lang="es-CO" sz="2000" b="1" dirty="0">
                <a:solidFill>
                  <a:srgbClr val="002060"/>
                </a:solidFill>
              </a:rPr>
              <a:t>no aportan evidencia de la participación de todos los estamentos </a:t>
            </a:r>
            <a:r>
              <a:rPr lang="es-CO" sz="2000" dirty="0">
                <a:solidFill>
                  <a:srgbClr val="002060"/>
                </a:solidFill>
              </a:rPr>
              <a:t>de la ENS, </a:t>
            </a:r>
            <a:r>
              <a:rPr lang="es-CO" sz="2000" b="1" dirty="0">
                <a:solidFill>
                  <a:srgbClr val="002060"/>
                </a:solidFill>
              </a:rPr>
              <a:t>no cuentan con los análisis requeridos o tales análisis se realizaron de manera poco articulada</a:t>
            </a:r>
            <a:r>
              <a:rPr lang="es-CO" sz="2000" dirty="0">
                <a:solidFill>
                  <a:srgbClr val="002060"/>
                </a:solidFill>
              </a:rPr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/>
              <a:t>En general, </a:t>
            </a:r>
            <a:r>
              <a:rPr lang="es-CO" sz="2000" b="1" dirty="0"/>
              <a:t>los planes de mejoramiento son de carácter general</a:t>
            </a:r>
            <a:r>
              <a:rPr lang="es-CO" sz="2000" dirty="0"/>
              <a:t>, proyectados a corto plazo o con ausencia de información sobre responsables o recursos, además de contar </a:t>
            </a:r>
            <a:r>
              <a:rPr lang="es-CO" sz="2000" b="1" dirty="0"/>
              <a:t>con una débil articulación con los procesos de autoevaluación re</a:t>
            </a:r>
            <a:r>
              <a:rPr lang="es-CO" sz="2000" dirty="0"/>
              <a:t>alizados o proyectados.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rgbClr val="002060"/>
                </a:solidFill>
              </a:rPr>
              <a:t>En algunas ENS</a:t>
            </a:r>
            <a:r>
              <a:rPr lang="es-CO" sz="2000" b="1" dirty="0">
                <a:solidFill>
                  <a:srgbClr val="002060"/>
                </a:solidFill>
              </a:rPr>
              <a:t> no se evidencia una adecuada sistematización de las experiencias realizadas ni de los procesos de investigativas desarrollados</a:t>
            </a:r>
            <a:r>
              <a:rPr lang="es-CO" sz="2000" dirty="0">
                <a:solidFill>
                  <a:srgbClr val="00206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CO" sz="2000" dirty="0"/>
              <a:t>4. En la mayoría de instituciones </a:t>
            </a:r>
            <a:r>
              <a:rPr lang="es-CO" sz="2000" b="1" dirty="0"/>
              <a:t>no se evidencia aún un adecuado ambiente de investigación, con grupos consolidados y productos de investigación debidamente publicados</a:t>
            </a:r>
            <a:r>
              <a:rPr lang="es-CO" sz="2000" dirty="0"/>
              <a:t>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 rot="16200000">
            <a:off x="-147477" y="3703434"/>
            <a:ext cx="247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ASPECTOS A MEJORAR</a:t>
            </a:r>
          </a:p>
        </p:txBody>
      </p:sp>
    </p:spTree>
    <p:extLst>
      <p:ext uri="{BB962C8B-B14F-4D97-AF65-F5344CB8AC3E}">
        <p14:creationId xmlns:p14="http://schemas.microsoft.com/office/powerpoint/2010/main" val="227685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30D0B25C-0859-4449-B9C7-D78F86429FA5}"/>
              </a:ext>
            </a:extLst>
          </p:cNvPr>
          <p:cNvSpPr/>
          <p:nvPr/>
        </p:nvSpPr>
        <p:spPr>
          <a:xfrm>
            <a:off x="-46075" y="0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FD72E6-DD9B-5E48-9BFE-283B7E98C7B4}"/>
              </a:ext>
            </a:extLst>
          </p:cNvPr>
          <p:cNvSpPr txBox="1"/>
          <p:nvPr/>
        </p:nvSpPr>
        <p:spPr>
          <a:xfrm>
            <a:off x="424502" y="3469758"/>
            <a:ext cx="3194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384673-F29E-9E41-AA5C-3DC9D9A43280}"/>
              </a:ext>
            </a:extLst>
          </p:cNvPr>
          <p:cNvSpPr txBox="1"/>
          <p:nvPr/>
        </p:nvSpPr>
        <p:spPr>
          <a:xfrm>
            <a:off x="3200406" y="2296923"/>
            <a:ext cx="490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	Renovación de autorización de 	Programas de Formación 	Complementaria 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0CA5B2E-9B93-D749-8537-30C99D8E2240}"/>
              </a:ext>
            </a:extLst>
          </p:cNvPr>
          <p:cNvCxnSpPr>
            <a:cxnSpLocks/>
          </p:cNvCxnSpPr>
          <p:nvPr/>
        </p:nvCxnSpPr>
        <p:spPr>
          <a:xfrm>
            <a:off x="2918334" y="2472478"/>
            <a:ext cx="46783" cy="27779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DBA80E-CCA9-4A4D-BE3D-BB91B79BC0B9}"/>
              </a:ext>
            </a:extLst>
          </p:cNvPr>
          <p:cNvSpPr txBox="1"/>
          <p:nvPr/>
        </p:nvSpPr>
        <p:spPr>
          <a:xfrm>
            <a:off x="3200406" y="3381442"/>
            <a:ext cx="4906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	Contexto general del proceso de 	renovación  PFC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133A60-056A-BC4D-BD24-4F265596E4DF}"/>
              </a:ext>
            </a:extLst>
          </p:cNvPr>
          <p:cNvSpPr txBox="1"/>
          <p:nvPr/>
        </p:nvSpPr>
        <p:spPr>
          <a:xfrm>
            <a:off x="3200406" y="4107701"/>
            <a:ext cx="456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Estado actual de los trámites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8FBAFA-4997-B948-8567-31FBAE1C7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023" y="1156495"/>
            <a:ext cx="4170038" cy="496717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AAF276B-39A8-4C0D-BB35-F3E4FEE65457}"/>
              </a:ext>
            </a:extLst>
          </p:cNvPr>
          <p:cNvSpPr txBox="1"/>
          <p:nvPr/>
        </p:nvSpPr>
        <p:spPr>
          <a:xfrm>
            <a:off x="3230174" y="4711160"/>
            <a:ext cx="456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Verificación de Condiciones Básicas de Calidad</a:t>
            </a:r>
          </a:p>
        </p:txBody>
      </p:sp>
    </p:spTree>
    <p:extLst>
      <p:ext uri="{BB962C8B-B14F-4D97-AF65-F5344CB8AC3E}">
        <p14:creationId xmlns:p14="http://schemas.microsoft.com/office/powerpoint/2010/main" val="1180247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10656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DEL PROCESO DE VERIFICACIÓN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707010" y="410933"/>
            <a:ext cx="99609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70C0"/>
                </a:solidFill>
              </a:rPr>
              <a:t>CONDICIONES BÁSICAS DE CALIDAD</a:t>
            </a:r>
          </a:p>
          <a:p>
            <a:pPr algn="ctr"/>
            <a:r>
              <a:rPr lang="es-ES" sz="2800" b="1" dirty="0">
                <a:solidFill>
                  <a:srgbClr val="0070C0"/>
                </a:solidFill>
              </a:rPr>
              <a:t>Programas de Formación Complementaria ENS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1666567" y="2108852"/>
            <a:ext cx="969728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rgbClr val="002060"/>
                </a:solidFill>
              </a:rPr>
              <a:t>En algunas ENS los </a:t>
            </a:r>
            <a:r>
              <a:rPr lang="es-CO" sz="2000" b="1" dirty="0">
                <a:solidFill>
                  <a:srgbClr val="002060"/>
                </a:solidFill>
              </a:rPr>
              <a:t>índices de deserción </a:t>
            </a:r>
            <a:r>
              <a:rPr lang="es-CO" sz="2000" dirty="0">
                <a:solidFill>
                  <a:srgbClr val="002060"/>
                </a:solidFill>
              </a:rPr>
              <a:t>son altos y se requieren estudios específicos al respecto, así como de programas que posibiliten disminuir dichos índices.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/>
              <a:t>En los próximos años se esperaría contar con una</a:t>
            </a:r>
            <a:r>
              <a:rPr lang="es-CO" sz="2000" b="1" dirty="0"/>
              <a:t> mayor </a:t>
            </a:r>
            <a:r>
              <a:rPr lang="es-CO" sz="2000" b="1" dirty="0" err="1"/>
              <a:t>visibilización</a:t>
            </a:r>
            <a:r>
              <a:rPr lang="es-CO" sz="2000" b="1" dirty="0"/>
              <a:t> del trabajo académico desarrollado </a:t>
            </a:r>
            <a:r>
              <a:rPr lang="es-CO" sz="2000" dirty="0"/>
              <a:t>por el núcleo de profesores a cargo del PFC, incluyendo la publicación de artículos en revistas.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dirty="0">
                <a:solidFill>
                  <a:srgbClr val="002060"/>
                </a:solidFill>
              </a:rPr>
              <a:t>Se evidencian algunas </a:t>
            </a:r>
            <a:r>
              <a:rPr lang="es-CO" sz="2000" b="1" dirty="0">
                <a:solidFill>
                  <a:srgbClr val="002060"/>
                </a:solidFill>
              </a:rPr>
              <a:t>diferencias significativas en cuanto a la infraestructura física y tecnológica disponible </a:t>
            </a:r>
            <a:r>
              <a:rPr lang="es-CO" sz="2000" dirty="0">
                <a:solidFill>
                  <a:srgbClr val="002060"/>
                </a:solidFill>
              </a:rPr>
              <a:t>en diversas instituciones, así como también en cuanto a recursos humanos y medios educativos. Varias de las instituciones ubicadas en pequeños pueblos no cuentan con los </a:t>
            </a:r>
            <a:r>
              <a:rPr lang="es-CO" sz="2000" b="1" dirty="0">
                <a:solidFill>
                  <a:srgbClr val="002060"/>
                </a:solidFill>
              </a:rPr>
              <a:t>recursos necesarios </a:t>
            </a:r>
            <a:r>
              <a:rPr lang="es-CO" sz="2000" dirty="0">
                <a:solidFill>
                  <a:srgbClr val="002060"/>
                </a:solidFill>
              </a:rPr>
              <a:t>y en varias instituciones no se garantiza la </a:t>
            </a:r>
            <a:r>
              <a:rPr lang="es-CO" sz="2000" b="1" dirty="0">
                <a:solidFill>
                  <a:srgbClr val="002060"/>
                </a:solidFill>
              </a:rPr>
              <a:t>conectividad requerida.  </a:t>
            </a:r>
            <a:r>
              <a:rPr lang="es-CO" sz="2000" dirty="0">
                <a:solidFill>
                  <a:srgbClr val="002060"/>
                </a:solidFill>
              </a:rPr>
              <a:t> 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s-CO" sz="2000" b="1" dirty="0"/>
              <a:t>Apoyo de las autoridades y de los organismos regionales o nacionales</a:t>
            </a:r>
            <a:r>
              <a:rPr lang="es-CO" sz="2000" dirty="0"/>
              <a:t> para posibilitar mayor eficacia en las gestiones orientadas a fortalecer las funciones de docencia, investigación y gestión que realizan las ENS, particularmente desde los PFC.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3E33C-F785-4285-B6B6-1567468EF738}"/>
              </a:ext>
            </a:extLst>
          </p:cNvPr>
          <p:cNvSpPr txBox="1"/>
          <p:nvPr/>
        </p:nvSpPr>
        <p:spPr>
          <a:xfrm rot="16200000">
            <a:off x="-147477" y="3703434"/>
            <a:ext cx="2477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ASPECTOS A MEJORAR</a:t>
            </a:r>
          </a:p>
        </p:txBody>
      </p:sp>
    </p:spTree>
    <p:extLst>
      <p:ext uri="{BB962C8B-B14F-4D97-AF65-F5344CB8AC3E}">
        <p14:creationId xmlns:p14="http://schemas.microsoft.com/office/powerpoint/2010/main" val="179839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92149" y="42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2418735" y="2566105"/>
            <a:ext cx="7801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[…] </a:t>
            </a:r>
            <a: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para que pueda ser he de ser otro,</a:t>
            </a:r>
            <a:b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salir de mí, buscarme entre los otros,</a:t>
            </a:r>
            <a:b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los otros que no son si yo no existo,</a:t>
            </a:r>
            <a:b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los otros que me dan plena existencia </a:t>
            </a:r>
            <a:r>
              <a:rPr lang="es-ES" sz="2400" dirty="0">
                <a:solidFill>
                  <a:srgbClr val="E3ECF8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[…]</a:t>
            </a:r>
            <a:endParaRPr lang="es-CO" sz="2800" dirty="0">
              <a:solidFill>
                <a:srgbClr val="E3ECF8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719F512-33E5-4B44-9E23-F08C649897C1}"/>
              </a:ext>
            </a:extLst>
          </p:cNvPr>
          <p:cNvSpPr txBox="1"/>
          <p:nvPr/>
        </p:nvSpPr>
        <p:spPr>
          <a:xfrm>
            <a:off x="7364361" y="5169809"/>
            <a:ext cx="403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Octavio Paz</a:t>
            </a:r>
          </a:p>
          <a:p>
            <a:r>
              <a:rPr lang="es-CO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Poema “Piedra de Sol”</a:t>
            </a:r>
          </a:p>
          <a:p>
            <a:r>
              <a:rPr lang="es-CO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México, 1957</a:t>
            </a:r>
          </a:p>
        </p:txBody>
      </p:sp>
    </p:spTree>
    <p:extLst>
      <p:ext uri="{BB962C8B-B14F-4D97-AF65-F5344CB8AC3E}">
        <p14:creationId xmlns:p14="http://schemas.microsoft.com/office/powerpoint/2010/main" val="234384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DA1DC6C8-7FCA-D54A-B85B-7CA7435C9AE6}"/>
              </a:ext>
            </a:extLst>
          </p:cNvPr>
          <p:cNvSpPr/>
          <p:nvPr/>
        </p:nvSpPr>
        <p:spPr>
          <a:xfrm>
            <a:off x="-7088" y="-7088"/>
            <a:ext cx="12284149" cy="6939516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2378DE-4BCF-804A-84D6-8BDC94475975}"/>
              </a:ext>
            </a:extLst>
          </p:cNvPr>
          <p:cNvSpPr txBox="1"/>
          <p:nvPr/>
        </p:nvSpPr>
        <p:spPr>
          <a:xfrm>
            <a:off x="3050719" y="3105834"/>
            <a:ext cx="5649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O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</a:t>
            </a:r>
            <a:r>
              <a:rPr lang="es-CO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EsDeTodos</a:t>
            </a:r>
            <a:endParaRPr lang="es-CO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83E4CE-C240-214C-B75F-411C5AD6F77D}"/>
              </a:ext>
            </a:extLst>
          </p:cNvPr>
          <p:cNvSpPr txBox="1"/>
          <p:nvPr/>
        </p:nvSpPr>
        <p:spPr>
          <a:xfrm>
            <a:off x="2807530" y="5133108"/>
            <a:ext cx="163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47593BC-1CD9-E14C-95B1-3BC5BDD65AC9}"/>
              </a:ext>
            </a:extLst>
          </p:cNvPr>
          <p:cNvSpPr txBox="1"/>
          <p:nvPr/>
        </p:nvSpPr>
        <p:spPr>
          <a:xfrm>
            <a:off x="5203397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60EC01-DBCD-EA43-A971-889D5C4E215C}"/>
              </a:ext>
            </a:extLst>
          </p:cNvPr>
          <p:cNvSpPr txBox="1"/>
          <p:nvPr/>
        </p:nvSpPr>
        <p:spPr>
          <a:xfrm>
            <a:off x="7783568" y="5133108"/>
            <a:ext cx="211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@Mineducacion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EFC1ADE-26D0-3F45-8E27-92EB9D756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03" y="5209824"/>
            <a:ext cx="304800" cy="2159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74F8FDD-5177-254D-91A5-090B38923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280" y="5203474"/>
            <a:ext cx="266700" cy="2286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4582D57-FC4C-E748-B2B6-6C8AAB959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9144" y="5197124"/>
            <a:ext cx="228600" cy="2413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539ACF9-627C-EB48-80D5-8211035E69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088" y="803257"/>
            <a:ext cx="3200937" cy="6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F221B9-8AE9-41DB-AB29-C3385E49334C}"/>
              </a:ext>
            </a:extLst>
          </p:cNvPr>
          <p:cNvSpPr txBox="1"/>
          <p:nvPr/>
        </p:nvSpPr>
        <p:spPr>
          <a:xfrm>
            <a:off x="707010" y="264041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RENOVACIÓN DE AUTORIZACIÓN DE PROGRAMAS DE FORMACIÓN COMPLEMENTARIA DE LAS ENS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111E41-D652-43A4-AE07-6CACDB6AACC0}"/>
              </a:ext>
            </a:extLst>
          </p:cNvPr>
          <p:cNvSpPr txBox="1"/>
          <p:nvPr/>
        </p:nvSpPr>
        <p:spPr>
          <a:xfrm>
            <a:off x="6087899" y="2324811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2010: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38 condicionadas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F19311-2F2D-459A-BCB3-96FEEBE3289D}"/>
              </a:ext>
            </a:extLst>
          </p:cNvPr>
          <p:cNvSpPr txBox="1"/>
          <p:nvPr/>
        </p:nvSpPr>
        <p:spPr>
          <a:xfrm>
            <a:off x="607832" y="2265488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Autorización 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C57AA3-4380-47DF-86F5-CE2FEAE48E27}"/>
              </a:ext>
            </a:extLst>
          </p:cNvPr>
          <p:cNvSpPr txBox="1"/>
          <p:nvPr/>
        </p:nvSpPr>
        <p:spPr>
          <a:xfrm>
            <a:off x="824242" y="3027818"/>
            <a:ext cx="4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Proceso de verificación y evaluación 2º vez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532207-1509-412B-8810-6A5AB34C52A3}"/>
              </a:ext>
            </a:extLst>
          </p:cNvPr>
          <p:cNvSpPr txBox="1"/>
          <p:nvPr/>
        </p:nvSpPr>
        <p:spPr>
          <a:xfrm>
            <a:off x="6100794" y="3046530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: inician las 38 PFC condicionados, nuevamente procesos de verificación y evaluación por la Sala Anexa 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D5AA75D-611D-4BD4-A697-D00182FF640A}"/>
              </a:ext>
            </a:extLst>
          </p:cNvPr>
          <p:cNvSpPr txBox="1"/>
          <p:nvPr/>
        </p:nvSpPr>
        <p:spPr>
          <a:xfrm>
            <a:off x="854722" y="4202937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Autorización por 6 años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32FC5CB-16F2-4E8F-9CC7-BB32FC5218C1}"/>
              </a:ext>
            </a:extLst>
          </p:cNvPr>
          <p:cNvSpPr txBox="1"/>
          <p:nvPr/>
        </p:nvSpPr>
        <p:spPr>
          <a:xfrm>
            <a:off x="6131274" y="4204770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prorroga por dos veces el proceso de verificación y evaluación de condiciones de calidad.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38837A0-84BB-4589-827E-F430EB85B9B3}"/>
              </a:ext>
            </a:extLst>
          </p:cNvPr>
          <p:cNvSpPr txBox="1"/>
          <p:nvPr/>
        </p:nvSpPr>
        <p:spPr>
          <a:xfrm>
            <a:off x="869962" y="5498337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Resolución 10414 de 2018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4DD1C7D-C897-4533-9B54-B92527897ECE}"/>
              </a:ext>
            </a:extLst>
          </p:cNvPr>
          <p:cNvSpPr txBox="1"/>
          <p:nvPr/>
        </p:nvSpPr>
        <p:spPr>
          <a:xfrm>
            <a:off x="6146514" y="5332530"/>
            <a:ext cx="4563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Establece como una de las funciones, la evaluación de los programas de formación complementaria de las ENS a la Sala de Evaluación de Educación de la CONACES </a:t>
            </a:r>
          </a:p>
        </p:txBody>
      </p:sp>
    </p:spTree>
    <p:extLst>
      <p:ext uri="{BB962C8B-B14F-4D97-AF65-F5344CB8AC3E}">
        <p14:creationId xmlns:p14="http://schemas.microsoft.com/office/powerpoint/2010/main" val="1774538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F221B9-8AE9-41DB-AB29-C3385E49334C}"/>
              </a:ext>
            </a:extLst>
          </p:cNvPr>
          <p:cNvSpPr txBox="1"/>
          <p:nvPr/>
        </p:nvSpPr>
        <p:spPr>
          <a:xfrm>
            <a:off x="707010" y="553601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D264C30-FF99-4EBC-A4F0-FA70662E9865}"/>
              </a:ext>
            </a:extLst>
          </p:cNvPr>
          <p:cNvSpPr txBox="1"/>
          <p:nvPr/>
        </p:nvSpPr>
        <p:spPr>
          <a:xfrm>
            <a:off x="6087899" y="2348490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Contexto  del proceso de verificación y avaluación de condiciones de calidad, según el Decreto 4790 de 2008.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EEEB40-5F49-4FAF-A298-2652B8631853}"/>
              </a:ext>
            </a:extLst>
          </p:cNvPr>
          <p:cNvSpPr txBox="1"/>
          <p:nvPr/>
        </p:nvSpPr>
        <p:spPr>
          <a:xfrm>
            <a:off x="1124469" y="3532679"/>
            <a:ext cx="45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CONACES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9811947-430D-42E7-B8CB-FA37182EC027}"/>
              </a:ext>
            </a:extLst>
          </p:cNvPr>
          <p:cNvSpPr txBox="1"/>
          <p:nvPr/>
        </p:nvSpPr>
        <p:spPr>
          <a:xfrm>
            <a:off x="6087898" y="3586181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Antecedentes y preocupación de las Escuelas Normales Superiores con el proceso de verificación anterior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4209184-3601-4A9D-85CD-8598CE1B5B4C}"/>
              </a:ext>
            </a:extLst>
          </p:cNvPr>
          <p:cNvSpPr txBox="1"/>
          <p:nvPr/>
        </p:nvSpPr>
        <p:spPr>
          <a:xfrm>
            <a:off x="6087899" y="4673245"/>
            <a:ext cx="4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Validación y ajuste a la Guía de Verificación 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887E99E-22E6-456E-8753-538A4691B010}"/>
              </a:ext>
            </a:extLst>
          </p:cNvPr>
          <p:cNvSpPr txBox="1"/>
          <p:nvPr/>
        </p:nvSpPr>
        <p:spPr>
          <a:xfrm>
            <a:off x="6087897" y="5602041"/>
            <a:ext cx="456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Participación activa de CONACES </a:t>
            </a:r>
          </a:p>
        </p:txBody>
      </p:sp>
    </p:spTree>
    <p:extLst>
      <p:ext uri="{BB962C8B-B14F-4D97-AF65-F5344CB8AC3E}">
        <p14:creationId xmlns:p14="http://schemas.microsoft.com/office/powerpoint/2010/main" val="227071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111E41-D652-43A4-AE07-6CACDB6AACC0}"/>
              </a:ext>
            </a:extLst>
          </p:cNvPr>
          <p:cNvSpPr txBox="1"/>
          <p:nvPr/>
        </p:nvSpPr>
        <p:spPr>
          <a:xfrm>
            <a:off x="6087899" y="2324811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Contexto  del proceso de verificación y avaluación de condiciones de calidad, según el Decreto 4790 de 2008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proceso adelantado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2F19311-2F2D-459A-BCB3-96FEEBE3289D}"/>
              </a:ext>
            </a:extLst>
          </p:cNvPr>
          <p:cNvSpPr txBox="1"/>
          <p:nvPr/>
        </p:nvSpPr>
        <p:spPr>
          <a:xfrm>
            <a:off x="607832" y="2494088"/>
            <a:ext cx="4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Reunión grupo Focal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Marzo de 2017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C57AA3-4380-47DF-86F5-CE2FEAE48E27}"/>
              </a:ext>
            </a:extLst>
          </p:cNvPr>
          <p:cNvSpPr txBox="1"/>
          <p:nvPr/>
        </p:nvSpPr>
        <p:spPr>
          <a:xfrm>
            <a:off x="824242" y="3530738"/>
            <a:ext cx="4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Reunión de Rectores de las ENS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Mayo de 2017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0532207-1509-412B-8810-6A5AB34C52A3}"/>
              </a:ext>
            </a:extLst>
          </p:cNvPr>
          <p:cNvSpPr txBox="1"/>
          <p:nvPr/>
        </p:nvSpPr>
        <p:spPr>
          <a:xfrm>
            <a:off x="6146514" y="3381810"/>
            <a:ext cx="456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Explicación de Guía de verificación, tomado de la base elaborada por Básica y avalada y complementada por CONACES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60231EB-A46E-41F6-A4B6-CD38BFE3903E}"/>
              </a:ext>
            </a:extLst>
          </p:cNvPr>
          <p:cNvSpPr txBox="1"/>
          <p:nvPr/>
        </p:nvSpPr>
        <p:spPr>
          <a:xfrm>
            <a:off x="6181682" y="4626073"/>
            <a:ext cx="4563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Contexto normativo y cronograma y proceso paso a paso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24871F5-8E3B-4880-A0C0-A66308E86AFF}"/>
              </a:ext>
            </a:extLst>
          </p:cNvPr>
          <p:cNvSpPr txBox="1"/>
          <p:nvPr/>
        </p:nvSpPr>
        <p:spPr>
          <a:xfrm>
            <a:off x="882857" y="5687776"/>
            <a:ext cx="45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Reunión con Junta Directiva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IS-2018</a:t>
            </a: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B2C260A-574B-4881-9FD4-7E0D5116A18F}"/>
              </a:ext>
            </a:extLst>
          </p:cNvPr>
          <p:cNvSpPr txBox="1"/>
          <p:nvPr/>
        </p:nvSpPr>
        <p:spPr>
          <a:xfrm>
            <a:off x="6146514" y="5352503"/>
            <a:ext cx="4563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revisaron los siguientes puntos: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Avance de radicación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Pares Académicos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Participación de ASONEN en el proceso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</p:spTree>
    <p:extLst>
      <p:ext uri="{BB962C8B-B14F-4D97-AF65-F5344CB8AC3E}">
        <p14:creationId xmlns:p14="http://schemas.microsoft.com/office/powerpoint/2010/main" val="20769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proceso adelantado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BA0ED2-F814-468B-9806-D1AF3513826A}"/>
              </a:ext>
            </a:extLst>
          </p:cNvPr>
          <p:cNvSpPr txBox="1"/>
          <p:nvPr/>
        </p:nvSpPr>
        <p:spPr>
          <a:xfrm>
            <a:off x="6041012" y="2901658"/>
            <a:ext cx="456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200 pares seleccionados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Perfil definido por la Sala de Evaluación de la CONACES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742A5D8-AD98-4A3D-BDFD-45FA4398D4F9}"/>
              </a:ext>
            </a:extLst>
          </p:cNvPr>
          <p:cNvSpPr txBox="1"/>
          <p:nvPr/>
        </p:nvSpPr>
        <p:spPr>
          <a:xfrm>
            <a:off x="707010" y="3112428"/>
            <a:ext cx="45630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Convocatoria de Pares Académicos, con participación del equipo de Básica, CONACES y Administrador del SACES </a:t>
            </a:r>
          </a:p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EA37C2DB-4D09-432A-9337-3EF4D6AAEFDA}"/>
              </a:ext>
            </a:extLst>
          </p:cNvPr>
          <p:cNvSpPr txBox="1"/>
          <p:nvPr/>
        </p:nvSpPr>
        <p:spPr>
          <a:xfrm>
            <a:off x="6041012" y="4368150"/>
            <a:ext cx="45630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Capacitación a nivel nacional:</a:t>
            </a:r>
          </a:p>
          <a:p>
            <a:pPr algn="just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Bogotá: 17 de  mayo 2018 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Bogotá: 18 de  mayo 2018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Barranquilla 25 de mayo 2018</a:t>
            </a:r>
          </a:p>
          <a:p>
            <a:pPr marL="285750" indent="-285750" algn="just">
              <a:buFontTx/>
              <a:buChar char="-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Medellín: 28  de mayo 2018</a:t>
            </a:r>
          </a:p>
          <a:p>
            <a:pPr marL="285750" indent="-285750" algn="just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049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del proceso adelantado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0F9B8EB-D616-40F0-BE25-2F7AD6BD8F44}"/>
              </a:ext>
            </a:extLst>
          </p:cNvPr>
          <p:cNvSpPr txBox="1"/>
          <p:nvPr/>
        </p:nvSpPr>
        <p:spPr>
          <a:xfrm>
            <a:off x="6041012" y="2901658"/>
            <a:ext cx="4563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Manual </a:t>
            </a:r>
          </a:p>
          <a:p>
            <a:pPr marL="285750" indent="-285750">
              <a:buFontTx/>
              <a:buChar char="-"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Acompañamiento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953414-6EA9-41E0-928E-19B8AC59FCA8}"/>
              </a:ext>
            </a:extLst>
          </p:cNvPr>
          <p:cNvSpPr txBox="1"/>
          <p:nvPr/>
        </p:nvSpPr>
        <p:spPr>
          <a:xfrm>
            <a:off x="707010" y="3112428"/>
            <a:ext cx="45630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Creación de un sitio en SACES,  exclusivo para el trámite de las ENS</a:t>
            </a:r>
          </a:p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1286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los trámites 1era etapa de evaluación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39C14FF-BE83-4242-9203-1F63DDCCD022}"/>
              </a:ext>
            </a:extLst>
          </p:cNvPr>
          <p:cNvSpPr txBox="1"/>
          <p:nvPr/>
        </p:nvSpPr>
        <p:spPr>
          <a:xfrm>
            <a:off x="707011" y="3663413"/>
            <a:ext cx="45630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latin typeface="Arial" panose="020B0604020202020204" pitchFamily="34" charset="0"/>
                <a:cs typeface="Arial" panose="020B0604020202020204" pitchFamily="34" charset="0"/>
              </a:rPr>
              <a:t>Radicación de solicitudes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13F87AA-CA98-49E6-82E8-A48D47D4B37B}"/>
              </a:ext>
            </a:extLst>
          </p:cNvPr>
          <p:cNvSpPr txBox="1"/>
          <p:nvPr/>
        </p:nvSpPr>
        <p:spPr>
          <a:xfrm>
            <a:off x="6041012" y="2901658"/>
            <a:ext cx="45630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141 solicitudes radicadas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5  de Distancia </a:t>
            </a:r>
          </a:p>
          <a:p>
            <a:pPr marL="342900" indent="-342900"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136 Presenciales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134 con concepto positivo </a:t>
            </a:r>
          </a:p>
          <a:p>
            <a:pPr marL="285750" indent="-285750"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3 Condicionadas </a:t>
            </a:r>
          </a:p>
          <a:p>
            <a:pPr marL="285750" indent="-285750">
              <a:buFontTx/>
              <a:buChar char="-"/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4 con  solicitud de información  complementaria</a:t>
            </a:r>
          </a:p>
          <a:p>
            <a:pPr marL="285750" indent="-285750">
              <a:buFontTx/>
              <a:buChar char="-"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54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F21BEE7C-5577-CA4F-A187-CF1AB4A0B577}"/>
              </a:ext>
            </a:extLst>
          </p:cNvPr>
          <p:cNvSpPr/>
          <p:nvPr/>
        </p:nvSpPr>
        <p:spPr>
          <a:xfrm>
            <a:off x="11363848" y="0"/>
            <a:ext cx="829733" cy="829733"/>
          </a:xfrm>
          <a:prstGeom prst="rect">
            <a:avLst/>
          </a:prstGeom>
          <a:solidFill>
            <a:srgbClr val="E43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E683C-05D3-B849-A65B-BA73D598E378}"/>
              </a:ext>
            </a:extLst>
          </p:cNvPr>
          <p:cNvSpPr txBox="1"/>
          <p:nvPr/>
        </p:nvSpPr>
        <p:spPr>
          <a:xfrm>
            <a:off x="11503690" y="30145"/>
            <a:ext cx="698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8F37EB5-8808-47A5-BDE7-14323C455607}"/>
              </a:ext>
            </a:extLst>
          </p:cNvPr>
          <p:cNvSpPr txBox="1"/>
          <p:nvPr/>
        </p:nvSpPr>
        <p:spPr>
          <a:xfrm>
            <a:off x="707010" y="1382614"/>
            <a:ext cx="9960989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 de los trámites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EE87A58-3FCE-436B-A498-CF95C6B50F33}"/>
              </a:ext>
            </a:extLst>
          </p:cNvPr>
          <p:cNvSpPr txBox="1"/>
          <p:nvPr/>
        </p:nvSpPr>
        <p:spPr>
          <a:xfrm>
            <a:off x="824242" y="410933"/>
            <a:ext cx="99609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6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CONTEXTO GENERAL DEL PROCESO DE RENOVACIÓN AUTORIZACIÓN DE FUNCIONAMIENTO PFC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24C77BE-92CE-4921-9462-7C9A20CD0157}"/>
              </a:ext>
            </a:extLst>
          </p:cNvPr>
          <p:cNvSpPr txBox="1"/>
          <p:nvPr/>
        </p:nvSpPr>
        <p:spPr>
          <a:xfrm>
            <a:off x="812519" y="2686214"/>
            <a:ext cx="9339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4 Autos por ingresar  nuevamente a Sala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3 Condicionadas para notificar, recibir recurso de apelación (si es el caso), ingreso a sala y una vez en firme la decisión, Iniciaría plan de mejoramiento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134 con concepto positivo </a:t>
            </a:r>
          </a:p>
        </p:txBody>
      </p:sp>
    </p:spTree>
    <p:extLst>
      <p:ext uri="{BB962C8B-B14F-4D97-AF65-F5344CB8AC3E}">
        <p14:creationId xmlns:p14="http://schemas.microsoft.com/office/powerpoint/2010/main" val="29902952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1737</Words>
  <Application>Microsoft Office PowerPoint</Application>
  <PresentationFormat>Panorámica</PresentationFormat>
  <Paragraphs>231</Paragraphs>
  <Slides>22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 Alfonso Suarez Cediel</dc:creator>
  <cp:lastModifiedBy>jose coral</cp:lastModifiedBy>
  <cp:revision>74</cp:revision>
  <dcterms:created xsi:type="dcterms:W3CDTF">2018-12-12T16:12:35Z</dcterms:created>
  <dcterms:modified xsi:type="dcterms:W3CDTF">2019-04-12T22:08:27Z</dcterms:modified>
</cp:coreProperties>
</file>